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584" r:id="rId3"/>
    <p:sldId id="665" r:id="rId4"/>
    <p:sldId id="748" r:id="rId5"/>
    <p:sldId id="666" r:id="rId6"/>
    <p:sldId id="667" r:id="rId7"/>
    <p:sldId id="759" r:id="rId8"/>
    <p:sldId id="749" r:id="rId9"/>
    <p:sldId id="671" r:id="rId10"/>
    <p:sldId id="672" r:id="rId11"/>
    <p:sldId id="674" r:id="rId12"/>
    <p:sldId id="750" r:id="rId13"/>
    <p:sldId id="675" r:id="rId14"/>
    <p:sldId id="677" r:id="rId15"/>
    <p:sldId id="676" r:id="rId16"/>
    <p:sldId id="760" r:id="rId17"/>
    <p:sldId id="678" r:id="rId18"/>
    <p:sldId id="761" r:id="rId19"/>
    <p:sldId id="687" r:id="rId20"/>
    <p:sldId id="691" r:id="rId21"/>
    <p:sldId id="762" r:id="rId22"/>
    <p:sldId id="695" r:id="rId23"/>
    <p:sldId id="763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660066"/>
    <a:srgbClr val="4D4D4D"/>
    <a:srgbClr val="B92D14"/>
    <a:srgbClr val="35759D"/>
    <a:srgbClr val="35B19D"/>
    <a:srgbClr val="20A6C6"/>
    <a:srgbClr val="DEDEDE"/>
    <a:srgbClr val="075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06" autoAdjust="0"/>
    <p:restoredTop sz="95596" autoAdjust="0"/>
  </p:normalViewPr>
  <p:slideViewPr>
    <p:cSldViewPr>
      <p:cViewPr>
        <p:scale>
          <a:sx n="66" d="100"/>
          <a:sy n="66" d="100"/>
        </p:scale>
        <p:origin x="-19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6D9B6-F1F9-4CCD-B720-2DD4E82FE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C2D02-A090-4937-A441-96A76D5B8FC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0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5375"/>
            <a:ext cx="4038600" cy="1238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3175"/>
            <a:ext cx="4038600" cy="530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975" y="333375"/>
            <a:ext cx="2076450" cy="56102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" y="333375"/>
            <a:ext cx="6076950" cy="56102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625" y="333375"/>
            <a:ext cx="8305800" cy="56102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333375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905000"/>
            <a:ext cx="8568952" cy="3756248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kern="1200" dirty="0" smtClean="0">
                <a:latin typeface="Calibri"/>
              </a:rPr>
              <a:t>Pharmacology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/>
              <a:t>Anesthetics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b="1" dirty="0" err="1" smtClean="0"/>
              <a:t>ا.م.د.اسامة</a:t>
            </a:r>
            <a:r>
              <a:rPr lang="ar-IQ" sz="4000" b="1" dirty="0" smtClean="0"/>
              <a:t> ايوب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4000" b="1" dirty="0" smtClean="0"/>
              <a:t>فرع الادوية والسموم</a:t>
            </a:r>
            <a:endParaRPr lang="en-US" sz="4000" dirty="0" smtClean="0"/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ar-IQ" sz="8000" b="1" kern="1200" dirty="0"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Solubility in the blood: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Drugs with low versus high solubility in blood differ in their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speed of induction of anesthesia. </a:t>
            </a:r>
          </a:p>
          <a:p>
            <a:pPr algn="l" rtl="0"/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example, when an anesthetic gas with low blood solubility, such as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nitrous oxide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diffuses from the alveoli into the circulation,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anesthetic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blood. Therefore, the equilibrium occurs rapidly, thus,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quickly saturate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blood. 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contrast, high blood solubility, such as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isoflurane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longer periods of time are required to raise blood partial pressure.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lenovo\Desktop\general-anaesthetics-26-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86190"/>
            <a:ext cx="6429420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Solubility in the blood: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property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anesthetic determine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blood/gas partition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coefficient, </a:t>
            </a: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 of the blood as a pharmacologically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inactive reservoir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times of induction and recovery and slower changes in the depth of anesthesia in response to alterations in the concentration of the inhaled drug. </a:t>
            </a: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solubility in blood is ranked in the following order:</a:t>
            </a:r>
          </a:p>
        </p:txBody>
      </p:sp>
      <p:pic>
        <p:nvPicPr>
          <p:cNvPr id="146434" name="Picture 2" descr="نتيجة بحث الصور عن ‪blood/gas partition coefficient,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857497"/>
            <a:ext cx="4786346" cy="400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b.Cardiac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output 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CO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removes anesthetic from the alveoli faster (because of increased blood flow through the lungs) and thus slows the rate of rise in the alveolar concentration of the gas.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inhaled anesthetics,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CO = slower induction.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low CO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(shock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speeds the rate of rise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alveolar concentration of the gas, since there is less uptake (removal to peripheral tissues) to oppose input.</a:t>
            </a:r>
          </a:p>
          <a:p>
            <a:pPr algn="l" rtl="0"/>
            <a:r>
              <a:rPr lang="en-US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Although a high CO will quickly transport the drug </a:t>
            </a:r>
            <a:r>
              <a:rPr lang="en-US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brain, a lower concentration of the drug with a shorter exposure time slows down the rate of induction.</a:t>
            </a:r>
            <a:endParaRPr lang="en-US" sz="2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Alveolar to venous partial pressure gradient of the anesthetic: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is the difference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anesthetic concentration between alveolar (arterial) to venous blood,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the uptake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the slower the induction.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Over time, the partial pressure in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venous blood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closely approximates the partial pressure in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inspired mixture.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is, no further net anesthetic uptake from the lung occurs.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800" b="1" dirty="0" smtClean="0"/>
              <a:t>3</a:t>
            </a:r>
            <a:r>
              <a:rPr lang="en-US" sz="2000" b="1" dirty="0" smtClean="0"/>
              <a:t>. Effect of different tissue types on anesthetic uptake: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required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a particular tissue to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achieve a steady state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the partial pressure of an anesthetic gas in the inspired mixture is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inversely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proportional to the blood flow to that tissue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proportional to the capacity of that tissue to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store anesthetic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Capacity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 turn, is directly proportional to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tissue’s volume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the tissue/blood solubility coefficient of the anesthetic molecules.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major tissue compartments determine the time course of anesthetic uptake:</a:t>
            </a:r>
          </a:p>
          <a:p>
            <a:pPr marL="457200" indent="-457200" algn="l" rtl="0">
              <a:buFont typeface="+mj-lt"/>
              <a:buAutoNum type="alphaL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Brain, heart, liver, kidney, and endocrine glands: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perfused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rapidly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attain a steady state</a:t>
            </a:r>
          </a:p>
          <a:p>
            <a:pPr marL="457200" indent="-457200" algn="l" rtl="0">
              <a:buFont typeface="+mj-lt"/>
              <a:buAutoNum type="alpha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+mj-lt"/>
              <a:buAutoNum type="alphaL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Skeletal muscles: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poorly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perfused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during anesthesia. This, and the fact that they have a large volume, prolongs the time required to achieve steady state.</a:t>
            </a:r>
          </a:p>
          <a:p>
            <a:pPr marL="457200" indent="-457200" algn="l" rtl="0">
              <a:buFont typeface="+mj-lt"/>
              <a:buAutoNum type="alpha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+mj-lt"/>
              <a:buAutoNum type="alphaL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Fat: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tissue is also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poorly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perfused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However, potent volatile general anesthetics are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lipid soluble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Therefore, fat has a large capacity to store anesthetic. This combination of slow delivery to 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high-capacity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compartment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prolongs the time required to achieve steady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state in that tissue.</a:t>
            </a:r>
          </a:p>
          <a:p>
            <a:pPr marL="457200" indent="-457200" algn="l" rtl="0">
              <a:buFont typeface="+mj-lt"/>
              <a:buAutoNum type="alphaL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+mj-lt"/>
              <a:buAutoNum type="alphaL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Bone, ligaments, and cartilage: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poorly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perfused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have a relatively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capacity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store anesthetic. Therefore, these tissues have only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slight impact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time course of anesthetic distribution in the body.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2132856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Washout</a:t>
            </a:r>
          </a:p>
          <a:p>
            <a:pPr algn="l" rtl="0"/>
            <a:r>
              <a:rPr lang="en-US" sz="2000" dirty="0"/>
              <a:t>When an inhalation anesthetic gas is removed from the inspired admixture, the body becomes the repository </a:t>
            </a:r>
            <a:r>
              <a:rPr lang="en-US" sz="2000" dirty="0" smtClean="0"/>
              <a:t>of anesthetic </a:t>
            </a:r>
            <a:r>
              <a:rPr lang="en-US" sz="2000" dirty="0"/>
              <a:t>gas to be circulated back to the alveolar compartment. </a:t>
            </a:r>
            <a:r>
              <a:rPr lang="en-US" sz="2000" dirty="0" smtClean="0"/>
              <a:t>Thus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FF0000"/>
                </a:solidFill>
              </a:rPr>
              <a:t>nitrous </a:t>
            </a:r>
            <a:r>
              <a:rPr lang="en-US" sz="2000" i="1" dirty="0" smtClean="0">
                <a:solidFill>
                  <a:srgbClr val="FF0000"/>
                </a:solidFill>
              </a:rPr>
              <a:t>oxide </a:t>
            </a:r>
            <a:r>
              <a:rPr lang="en-US" sz="2000" dirty="0" smtClean="0">
                <a:solidFill>
                  <a:srgbClr val="FF0000"/>
                </a:solidFill>
              </a:rPr>
              <a:t>exits </a:t>
            </a:r>
            <a:r>
              <a:rPr lang="en-US" sz="2000" dirty="0">
                <a:solidFill>
                  <a:srgbClr val="FF0000"/>
                </a:solidFill>
              </a:rPr>
              <a:t>the body faster than does </a:t>
            </a:r>
            <a:r>
              <a:rPr lang="en-US" sz="2000" i="1" dirty="0" err="1">
                <a:solidFill>
                  <a:srgbClr val="FF0000"/>
                </a:solidFill>
              </a:rPr>
              <a:t>isoflurane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90075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1700808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Mechanism of action</a:t>
            </a:r>
            <a:endParaRPr lang="en-US" sz="2000" dirty="0" smtClean="0"/>
          </a:p>
          <a:p>
            <a:pPr algn="l" rtl="0">
              <a:buNone/>
            </a:pPr>
            <a:r>
              <a:rPr lang="en-US" sz="2000" dirty="0" smtClean="0"/>
              <a:t>An interactions of the inhaled anesthetics with proteins comprising ion channels occurred: </a:t>
            </a: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2000" dirty="0" smtClean="0"/>
              <a:t>Increase </a:t>
            </a:r>
            <a:r>
              <a:rPr lang="en-US" sz="2000" dirty="0"/>
              <a:t>the sensitivity of the </a:t>
            </a:r>
            <a:r>
              <a:rPr lang="el-GR" sz="2000" dirty="0">
                <a:solidFill>
                  <a:srgbClr val="FF0000"/>
                </a:solidFill>
              </a:rPr>
              <a:t>γ-</a:t>
            </a:r>
            <a:r>
              <a:rPr lang="en-US" sz="2000" dirty="0" err="1">
                <a:solidFill>
                  <a:srgbClr val="FF0000"/>
                </a:solidFill>
              </a:rPr>
              <a:t>aminobutyric</a:t>
            </a:r>
            <a:r>
              <a:rPr lang="en-US" sz="2000" dirty="0">
                <a:solidFill>
                  <a:srgbClr val="FF0000"/>
                </a:solidFill>
              </a:rPr>
              <a:t> acid (GABAA) </a:t>
            </a:r>
            <a:r>
              <a:rPr lang="en-US" sz="2000" dirty="0"/>
              <a:t>receptors to the </a:t>
            </a:r>
            <a:r>
              <a:rPr lang="en-US" sz="2000" dirty="0" smtClean="0"/>
              <a:t>inhibitory neurotransmitter </a:t>
            </a:r>
            <a:r>
              <a:rPr lang="en-US" sz="2000" dirty="0"/>
              <a:t>GABA. </a:t>
            </a:r>
            <a:endParaRPr lang="en-US" sz="2000" dirty="0" smtClean="0"/>
          </a:p>
          <a:p>
            <a:pPr algn="l" rtl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Mechanism of action</a:t>
            </a: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marL="457200" lvl="0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0" lvl="0" indent="0" algn="l" rtl="0">
              <a:buNone/>
            </a:pPr>
            <a:r>
              <a:rPr lang="en-US" sz="2000" dirty="0" smtClean="0"/>
              <a:t>2-nitrous </a:t>
            </a:r>
            <a:r>
              <a:rPr lang="en-US" sz="2000" dirty="0"/>
              <a:t>oxide </a:t>
            </a:r>
            <a:r>
              <a:rPr lang="en-US" sz="2000" dirty="0" smtClean="0"/>
              <a:t>and ketamine </a:t>
            </a:r>
            <a:r>
              <a:rPr lang="en-US" sz="2000" dirty="0"/>
              <a:t>do not have actions on GABAA receptors. Their effects are mediated via inhibition of </a:t>
            </a:r>
            <a:r>
              <a:rPr lang="en-US" sz="2000" dirty="0" smtClean="0"/>
              <a:t>N-methyl-D-aspartate (</a:t>
            </a:r>
            <a:r>
              <a:rPr lang="en-US" sz="2000" dirty="0"/>
              <a:t>NMDA) </a:t>
            </a:r>
            <a:r>
              <a:rPr lang="en-US" sz="2000" dirty="0" err="1" smtClean="0"/>
              <a:t>receptorsexcitability</a:t>
            </a:r>
            <a:r>
              <a:rPr lang="en-US" sz="2000" dirty="0" smtClean="0"/>
              <a:t> </a:t>
            </a:r>
            <a:r>
              <a:rPr lang="en-US" sz="2000" dirty="0"/>
              <a:t>and, thus, CNS activity are diminished </a:t>
            </a:r>
            <a:endParaRPr lang="en-US" sz="2000" dirty="0" smtClean="0"/>
          </a:p>
          <a:p>
            <a:pPr marL="0" lvl="0" indent="0" algn="l" rtl="0">
              <a:buNone/>
            </a:pPr>
            <a:endParaRPr lang="en-US" sz="2000" dirty="0"/>
          </a:p>
          <a:p>
            <a:pPr marL="0" lvl="0" indent="0" algn="l" rtl="0">
              <a:buNone/>
            </a:pPr>
            <a:r>
              <a:rPr lang="en-US" sz="2000" dirty="0" smtClean="0"/>
              <a:t>3-The </a:t>
            </a:r>
            <a:r>
              <a:rPr lang="en-US" sz="2000" dirty="0"/>
              <a:t>activity of the inhibitory </a:t>
            </a:r>
            <a:r>
              <a:rPr lang="en-US" sz="2000" dirty="0" smtClean="0">
                <a:solidFill>
                  <a:srgbClr val="FF0000"/>
                </a:solidFill>
              </a:rPr>
              <a:t>glycine receptors </a:t>
            </a:r>
            <a:r>
              <a:rPr lang="en-US" sz="2000" dirty="0" smtClean="0"/>
              <a:t>in the spinal motor neurons is increased. </a:t>
            </a:r>
          </a:p>
          <a:p>
            <a:pPr marL="457200" lvl="0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0" lvl="0" indent="0" algn="l" rtl="0">
              <a:buNone/>
            </a:pPr>
            <a:r>
              <a:rPr lang="en-US" sz="2000" dirty="0" smtClean="0"/>
              <a:t>4-The inhalation anesthetics block the excitatory postsynaptic current of </a:t>
            </a:r>
            <a:r>
              <a:rPr lang="en-US" sz="2000" dirty="0" smtClean="0">
                <a:solidFill>
                  <a:srgbClr val="FF0000"/>
                </a:solidFill>
              </a:rPr>
              <a:t>the nicotinic receptors.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/>
            <a:r>
              <a:rPr lang="en-US" sz="2400" b="1" dirty="0" err="1" smtClean="0"/>
              <a:t>Isoflurane</a:t>
            </a:r>
            <a:endParaRPr lang="en-US" sz="2400" dirty="0" smtClean="0"/>
          </a:p>
          <a:p>
            <a:pPr algn="l" rtl="0"/>
            <a:r>
              <a:rPr lang="en-US" sz="2000" dirty="0" smtClean="0"/>
              <a:t>undergoes </a:t>
            </a:r>
            <a:r>
              <a:rPr lang="en-US" sz="2000" dirty="0" smtClean="0">
                <a:solidFill>
                  <a:srgbClr val="FF0000"/>
                </a:solidFill>
              </a:rPr>
              <a:t>little metabolism </a:t>
            </a:r>
            <a:r>
              <a:rPr lang="en-US" sz="2000" dirty="0" smtClean="0"/>
              <a:t>and is not toxic to the liver or kidney.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i="1" dirty="0" err="1" smtClean="0"/>
              <a:t>Isoflurane</a:t>
            </a:r>
            <a:r>
              <a:rPr lang="en-US" sz="2000" i="1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does not </a:t>
            </a:r>
            <a:r>
              <a:rPr lang="en-US" sz="2000" dirty="0" smtClean="0"/>
              <a:t>induce cardiac arrhythmias and does not sensitize the heart to the action of </a:t>
            </a:r>
            <a:r>
              <a:rPr lang="en-US" sz="2000" dirty="0" err="1" smtClean="0"/>
              <a:t>catecholamines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However, it produces dose-dependent </a:t>
            </a:r>
            <a:r>
              <a:rPr lang="en-US" sz="2000" dirty="0" smtClean="0">
                <a:solidFill>
                  <a:srgbClr val="FF0000"/>
                </a:solidFill>
              </a:rPr>
              <a:t>hypotension</a:t>
            </a:r>
            <a:r>
              <a:rPr lang="en-US" sz="2000" dirty="0" smtClean="0"/>
              <a:t> due to peripheral </a:t>
            </a:r>
            <a:r>
              <a:rPr lang="en-US" sz="2000" dirty="0" err="1" smtClean="0"/>
              <a:t>vasodilation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/>
              <a:t>With a higher blood solubility </a:t>
            </a:r>
            <a:r>
              <a:rPr lang="en-US" sz="2000" dirty="0" smtClean="0"/>
              <a:t>takes </a:t>
            </a:r>
            <a:r>
              <a:rPr lang="en-US" sz="2000" dirty="0"/>
              <a:t>longer to reach equilibrium, making it </a:t>
            </a:r>
            <a:r>
              <a:rPr lang="en-US" sz="2000" dirty="0">
                <a:solidFill>
                  <a:srgbClr val="FF0000"/>
                </a:solidFill>
              </a:rPr>
              <a:t>less ideal for short procedures</a:t>
            </a:r>
            <a:r>
              <a:rPr lang="en-US" sz="2000" dirty="0"/>
              <a:t>; </a:t>
            </a:r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 smtClean="0"/>
              <a:t>its </a:t>
            </a:r>
            <a:r>
              <a:rPr lang="en-US" sz="2000" dirty="0"/>
              <a:t>low cost makes it a </a:t>
            </a:r>
            <a:r>
              <a:rPr lang="en-US" sz="2000" dirty="0" smtClean="0">
                <a:solidFill>
                  <a:srgbClr val="FF0000"/>
                </a:solidFill>
              </a:rPr>
              <a:t>good option </a:t>
            </a:r>
            <a:r>
              <a:rPr lang="en-US" sz="2000" dirty="0">
                <a:solidFill>
                  <a:srgbClr val="FF0000"/>
                </a:solidFill>
              </a:rPr>
              <a:t>for longer surgeries.</a:t>
            </a:r>
          </a:p>
          <a:p>
            <a:pPr algn="l" rtl="0"/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Desflurane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rapid onset and recovery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due to its low blood solubility.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 a popular anesthetic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procedures.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a low volatility, which requires administration via a special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heated vaporizer.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decreases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vascular resistance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perfuses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all major tissues very well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significant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irritation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isoflurane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it should not be used for inhalation induction.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degradation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minimal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tissue toxicity is rare.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occasionally prohibits its use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3643314"/>
          </a:xfrm>
        </p:spPr>
        <p:txBody>
          <a:bodyPr/>
          <a:lstStyle/>
          <a:p>
            <a:pPr algn="l" rtl="0"/>
            <a:r>
              <a:rPr lang="en-US" sz="2800" b="1" dirty="0" smtClean="0"/>
              <a:t>INHALATION ANESTHETICS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used primarily for the </a:t>
            </a:r>
            <a:r>
              <a:rPr lang="en-US" sz="2000" dirty="0" smtClean="0">
                <a:solidFill>
                  <a:srgbClr val="FF0000"/>
                </a:solidFill>
              </a:rPr>
              <a:t>maintenance</a:t>
            </a:r>
            <a:r>
              <a:rPr lang="en-US" sz="2000" dirty="0" smtClean="0"/>
              <a:t> of anesthesia after administration of an IV agent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One advantage is that the </a:t>
            </a:r>
            <a:r>
              <a:rPr lang="en-US" sz="2000" dirty="0" smtClean="0">
                <a:solidFill>
                  <a:srgbClr val="FF0000"/>
                </a:solidFill>
              </a:rPr>
              <a:t>depth of anesthesia </a:t>
            </a:r>
            <a:r>
              <a:rPr lang="en-US" sz="2000" dirty="0" smtClean="0"/>
              <a:t>can be </a:t>
            </a:r>
            <a:r>
              <a:rPr lang="en-US" sz="2000" dirty="0" smtClean="0">
                <a:solidFill>
                  <a:srgbClr val="FF0000"/>
                </a:solidFill>
              </a:rPr>
              <a:t>rapidly altered </a:t>
            </a:r>
            <a:r>
              <a:rPr lang="en-US" sz="2000" dirty="0" smtClean="0"/>
              <a:t>by changing the inhaled concentration of the drug.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Inhalational general anesthetics have </a:t>
            </a:r>
            <a:r>
              <a:rPr lang="en-US" sz="2000" dirty="0" smtClean="0">
                <a:solidFill>
                  <a:srgbClr val="FF0000"/>
                </a:solidFill>
              </a:rPr>
              <a:t>very steep </a:t>
            </a:r>
            <a:r>
              <a:rPr lang="en-US" sz="2000" dirty="0" smtClean="0"/>
              <a:t>dose-response curves.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نتيجة بحث الصور عن ‪steep dose-response curves.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3786190"/>
            <a:ext cx="4400574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Sevoflurane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pungency or respiratory irritation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makes it useful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inhalation induction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especially with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pediatric patients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who do not tolerate IV placement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a rapid onset and recovery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blood solubility.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Sevoflurane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low hepatotoxic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potential and compounds formed in the anesthesia circuit may be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nephrotoxic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Nitrous oxide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Nitrous oxide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laughing gas”),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non-irritating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 sedative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but 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 general anesthetic even at 80%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nitrous oxide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frequently employed at concentrations of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30–50 %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combination with oxygen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sedation,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particularly in dental surgery.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Nitrous oxide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depress respiration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maintains cardiovascular hemodynamics as well as muscular strength.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800" b="1" dirty="0"/>
              <a:t>Malignant hyperthermia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small percentage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susceptible patients, exposure to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halogenated hydrocarbon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anesthetics (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succinylcholine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Uncontrolled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skeletal muscle oxidative metabolism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overwhelming the body’s capacity to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supply oxygen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remove carbon dioxide, and regulate temperature, eventually leading to circulatory collapse and death if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treated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immediately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MH is due to 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excitation–contraction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coupling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Burn victims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individuals with muscular dystrophy, myopathy,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myotonia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osteogenesis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imperfecta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susceptible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Dantrolene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given as 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anesthetic mixture is withdrawn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measures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taken to rapidly cool the patient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Dantrolene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blocks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release of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Ca2+ from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sarcoplasmic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reticulum of muscle cells, reducing heat production and relaxing muscle tone.</a:t>
            </a:r>
          </a:p>
        </p:txBody>
      </p:sp>
    </p:spTree>
    <p:extLst>
      <p:ext uri="{BB962C8B-B14F-4D97-AF65-F5344CB8AC3E}">
        <p14:creationId xmlns:p14="http://schemas.microsoft.com/office/powerpoint/2010/main" val="37576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2928934"/>
          </a:xfrm>
        </p:spPr>
        <p:txBody>
          <a:bodyPr/>
          <a:lstStyle/>
          <a:p>
            <a:pPr algn="l" rtl="0"/>
            <a:r>
              <a:rPr lang="en-US" sz="2800" b="1" dirty="0" smtClean="0"/>
              <a:t>INHALATION ANESTHETICS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they have a  </a:t>
            </a:r>
            <a:r>
              <a:rPr lang="en-US" sz="2000" dirty="0" smtClean="0">
                <a:solidFill>
                  <a:srgbClr val="FF0000"/>
                </a:solidFill>
              </a:rPr>
              <a:t>very narrow </a:t>
            </a:r>
            <a:r>
              <a:rPr lang="en-US" sz="2000" dirty="0" smtClean="0"/>
              <a:t>therapeutic index (generally from 2 to 4),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minimize waste </a:t>
            </a:r>
            <a:r>
              <a:rPr lang="en-US" sz="2000" dirty="0" smtClean="0"/>
              <a:t>and decrease cost, potent inhaled anesthetic agents are delivered in a recirculation system containing absorbents that remove carbon dioxide and allow re-breathing of the inhaled anesthetic.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1314" name="Picture 2" descr="نتيجة بحث الصور عن ‪very narrow therapeutic index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500173"/>
            <a:ext cx="3857652" cy="3306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Common features of inhalation anesthetics</a:t>
            </a: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nonflammable and </a:t>
            </a:r>
            <a:r>
              <a:rPr lang="en-US" sz="2000" dirty="0" err="1" smtClean="0"/>
              <a:t>nonexplosive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decrease </a:t>
            </a:r>
            <a:r>
              <a:rPr lang="en-US" sz="2000" dirty="0" err="1" smtClean="0">
                <a:solidFill>
                  <a:srgbClr val="FF0000"/>
                </a:solidFill>
              </a:rPr>
              <a:t>cerebrovascular</a:t>
            </a:r>
            <a:r>
              <a:rPr lang="en-US" sz="2000" dirty="0" smtClean="0">
                <a:solidFill>
                  <a:srgbClr val="FF0000"/>
                </a:solidFill>
              </a:rPr>
              <a:t> resistance</a:t>
            </a:r>
            <a:r>
              <a:rPr lang="en-US" sz="2000" dirty="0" smtClean="0"/>
              <a:t>, resulting in increased perfusion of the brain.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cause </a:t>
            </a:r>
            <a:r>
              <a:rPr lang="en-US" sz="2000" dirty="0" err="1" smtClean="0">
                <a:solidFill>
                  <a:srgbClr val="FF0000"/>
                </a:solidFill>
              </a:rPr>
              <a:t>bronchodilation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movement </a:t>
            </a:r>
            <a:r>
              <a:rPr lang="en-US" sz="2000" dirty="0" smtClean="0"/>
              <a:t>of these agents from the lungs to the different body compartments depends upon </a:t>
            </a:r>
            <a:r>
              <a:rPr lang="en-US" sz="2000" dirty="0" smtClean="0">
                <a:solidFill>
                  <a:srgbClr val="FF0000"/>
                </a:solidFill>
              </a:rPr>
              <a:t>their solubility </a:t>
            </a:r>
            <a:r>
              <a:rPr lang="en-US" sz="2000" dirty="0" smtClean="0"/>
              <a:t>in blood and tissues as well as on blood flow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28800" y="0"/>
            <a:ext cx="7315200" cy="378904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defined quantitatively as the minimum alveolar concentration (MAC). 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end-tidal concentration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inhaled anesthetic needed to eliminate movement in 50% of patients exposed to a noxious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stimulus.MAC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median effective dose (ED50)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anesthetic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expressed as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percentage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gas in a mixture required to achieve the effect. </a:t>
            </a:r>
          </a:p>
          <a:p>
            <a:pPr algn="l" rtl="0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000" dirty="0"/>
              <a:t>(tidal volume)the normal volume of air displaced between normal inhalation and exhalation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for potent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anesthetics, such as </a:t>
            </a:r>
            <a:r>
              <a:rPr lang="en-US" sz="2000" i="1" dirty="0" err="1">
                <a:latin typeface="LiberationSerif-Italic"/>
              </a:rPr>
              <a:t>isoflurane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for less potent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agents, such as nitrous oxide (N2O).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 values are useful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comparing pharmacologic effects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different anesthetics,  The more lipid soluble lead to higher potency of the anesthetic. </a:t>
            </a: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3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28800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that can increase MAC include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hyperthermia (greater than 42° C),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drugs that increase CNS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ethanol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abuse.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that can decrease MAC include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age, hypothermia, pregnancy, sepsis, acute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ethanol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intoxication, concurrent administration of IV anesthetics, and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α2-adrenergic receptor agonists (such as clonidine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 smtClean="0"/>
              <a:t>Uptake and distribution of inhalation anesthetics</a:t>
            </a: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principal objective of inhalation anesthesia is to achieve 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optimal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brain partial pressure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Pbr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of the inhaled anesthetic</a:t>
            </a:r>
          </a:p>
          <a:p>
            <a:pPr algn="l" rtl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alveoli are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"windows to the brain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for inhaled anesthetics.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partial pressure of an anesthetic gas at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respiratory pathway is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driving force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gases move from one compartment to another within the body according to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pressure gradients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steady state is achieved when alveolar partial pressure = arterial partial pressure = brain partial pressure, or PA = Pa =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Pbr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.]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time course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attaining this steady state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68580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time to reach steady state is determined by the following factors: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1-Alveolar wash-in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This refers to the replacement of the normal lung gases with the inspired anesthetic mixture.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it is directly proportional to the functional residual capacity of the lung (the volume of gas remaining in the lungs at the end of a normal expiration)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inversely proportional to the</a:t>
            </a:r>
          </a:p>
          <a:p>
            <a:pPr algn="l" rtl="0">
              <a:buNone/>
            </a:pPr>
            <a:r>
              <a:rPr lang="en-US" sz="2000" dirty="0" smtClean="0"/>
              <a:t> ventilator rate.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r>
              <a:rPr lang="en-US" sz="2000" b="1" dirty="0" smtClean="0"/>
              <a:t>2. </a:t>
            </a:r>
            <a:r>
              <a:rPr lang="en-US" sz="2000" b="1" dirty="0" smtClean="0">
                <a:solidFill>
                  <a:srgbClr val="FF0000"/>
                </a:solidFill>
              </a:rPr>
              <a:t>Anesthetic </a:t>
            </a:r>
            <a:r>
              <a:rPr lang="en-US" sz="2000" b="1" dirty="0" err="1" smtClean="0">
                <a:solidFill>
                  <a:srgbClr val="FF0000"/>
                </a:solidFill>
              </a:rPr>
              <a:t>uptake:</a:t>
            </a:r>
            <a:r>
              <a:rPr lang="en-US" sz="2000" dirty="0" err="1" smtClean="0"/>
              <a:t>product</a:t>
            </a:r>
            <a:r>
              <a:rPr lang="en-US" sz="2000" dirty="0" smtClean="0"/>
              <a:t> of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gas solubility in the blood,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cardiac output, and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the anesthetic gradient between alveolar and blood partial pressure gradients.</a:t>
            </a:r>
          </a:p>
          <a:p>
            <a:pPr algn="l" rtl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نتيجة بحث الصور عن ‪Alveolar wash-in: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71744"/>
            <a:ext cx="350043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werpoint-template">
  <a:themeElements>
    <a:clrScheme name="Custom 10">
      <a:dk1>
        <a:srgbClr val="4D4D4D"/>
      </a:dk1>
      <a:lt1>
        <a:srgbClr val="FFFFFF"/>
      </a:lt1>
      <a:dk2>
        <a:srgbClr val="4D4D4D"/>
      </a:dk2>
      <a:lt2>
        <a:srgbClr val="1F367F"/>
      </a:lt2>
      <a:accent1>
        <a:srgbClr val="104BB0"/>
      </a:accent1>
      <a:accent2>
        <a:srgbClr val="0647DA"/>
      </a:accent2>
      <a:accent3>
        <a:srgbClr val="FFFFFF"/>
      </a:accent3>
      <a:accent4>
        <a:srgbClr val="404040"/>
      </a:accent4>
      <a:accent5>
        <a:srgbClr val="0C98DA"/>
      </a:accent5>
      <a:accent6>
        <a:srgbClr val="104BB0"/>
      </a:accent6>
      <a:hlink>
        <a:srgbClr val="0C98D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9C0202"/>
        </a:lt2>
        <a:accent1>
          <a:srgbClr val="EB0903"/>
        </a:accent1>
        <a:accent2>
          <a:srgbClr val="ED4D05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D74504"/>
        </a:accent6>
        <a:hlink>
          <a:srgbClr val="FEB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20180</TotalTime>
  <Words>1671</Words>
  <Application>Microsoft Office PowerPoint</Application>
  <PresentationFormat>On-screen Show (4:3)</PresentationFormat>
  <Paragraphs>200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powerpoint-template</vt:lpstr>
      <vt:lpstr>2_powerpoint-template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Ausama</dc:creator>
  <cp:lastModifiedBy>Maher</cp:lastModifiedBy>
  <cp:revision>2269</cp:revision>
  <dcterms:created xsi:type="dcterms:W3CDTF">2012-09-21T11:26:58Z</dcterms:created>
  <dcterms:modified xsi:type="dcterms:W3CDTF">2018-12-25T10:18:21Z</dcterms:modified>
</cp:coreProperties>
</file>